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86" r:id="rId2"/>
  </p:sldMasterIdLst>
  <p:notesMasterIdLst>
    <p:notesMasterId r:id="rId11"/>
  </p:notesMasterIdLst>
  <p:handoutMasterIdLst>
    <p:handoutMasterId r:id="rId12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3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896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8BB60-228B-4E8D-8668-5A4010491889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1FA0E-B188-41BA-A2B0-FE01CE368D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36021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6D7F2-4C4B-4461-AFC4-C9930540DC43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74647-72D3-4EB3-9033-5B1EF6B955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161468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5137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8963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49456001"/>
              </p:ext>
            </p:extLst>
          </p:nvPr>
        </p:nvGraphicFramePr>
        <p:xfrm>
          <a:off x="5102576" y="9525"/>
          <a:ext cx="1745899" cy="251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1416">
                  <a:extLst>
                    <a:ext uri="{9D8B030D-6E8A-4147-A177-3AD203B41FA5}">
                      <a16:colId xmlns:a16="http://schemas.microsoft.com/office/drawing/2014/main" val="3118653373"/>
                    </a:ext>
                  </a:extLst>
                </a:gridCol>
                <a:gridCol w="844483">
                  <a:extLst>
                    <a:ext uri="{9D8B030D-6E8A-4147-A177-3AD203B41FA5}">
                      <a16:colId xmlns:a16="http://schemas.microsoft.com/office/drawing/2014/main" val="324037963"/>
                    </a:ext>
                  </a:extLst>
                </a:gridCol>
              </a:tblGrid>
              <a:tr h="2513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環境局記載欄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39000" marR="39000" marT="39000" marB="39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marL="39000" marR="39000" marT="39000" marB="39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243660"/>
                  </a:ext>
                </a:extLst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620562871"/>
              </p:ext>
            </p:extLst>
          </p:nvPr>
        </p:nvGraphicFramePr>
        <p:xfrm>
          <a:off x="0" y="362834"/>
          <a:ext cx="6848475" cy="670560"/>
        </p:xfrm>
        <a:graphic>
          <a:graphicData uri="http://schemas.openxmlformats.org/drawingml/2006/table">
            <a:tbl>
              <a:tblPr firstRow="1" firstCol="1" bandRow="1"/>
              <a:tblGrid>
                <a:gridCol w="1126178">
                  <a:extLst>
                    <a:ext uri="{9D8B030D-6E8A-4147-A177-3AD203B41FA5}">
                      <a16:colId xmlns:a16="http://schemas.microsoft.com/office/drawing/2014/main" val="3065543164"/>
                    </a:ext>
                  </a:extLst>
                </a:gridCol>
                <a:gridCol w="5722297">
                  <a:extLst>
                    <a:ext uri="{9D8B030D-6E8A-4147-A177-3AD203B41FA5}">
                      <a16:colId xmlns:a16="http://schemas.microsoft.com/office/drawing/2014/main" val="251199537"/>
                    </a:ext>
                  </a:extLst>
                </a:gridCol>
              </a:tblGrid>
              <a:tr h="162324">
                <a:tc>
                  <a:txBody>
                    <a:bodyPr/>
                    <a:lstStyle/>
                    <a:p>
                      <a:pPr indent="139700"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役務名</a:t>
                      </a:r>
                    </a:p>
                  </a:txBody>
                  <a:tcPr marL="60898" marR="60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39700" algn="just">
                        <a:spcAft>
                          <a:spcPts val="0"/>
                        </a:spcAft>
                      </a:pPr>
                      <a:r>
                        <a:rPr lang="ja-JP" altLang="en-US" sz="1100" kern="100" dirty="0" smtClean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発寒破砕工場設備等</a:t>
                      </a:r>
                      <a:r>
                        <a:rPr lang="ja-JP" sz="1100" kern="100" dirty="0" smtClean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運転</a:t>
                      </a:r>
                      <a:r>
                        <a:rPr lang="ja-JP" sz="11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業務</a:t>
                      </a:r>
                    </a:p>
                  </a:txBody>
                  <a:tcPr marL="60898" marR="60898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8050614"/>
                  </a:ext>
                </a:extLst>
              </a:tr>
              <a:tr h="162324">
                <a:tc>
                  <a:txBody>
                    <a:bodyPr/>
                    <a:lstStyle/>
                    <a:p>
                      <a:pPr indent="139700"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分類</a:t>
                      </a:r>
                    </a:p>
                  </a:txBody>
                  <a:tcPr marL="60898" marR="60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39700"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技術的評価</a:t>
                      </a:r>
                    </a:p>
                  </a:txBody>
                  <a:tcPr marL="60898" marR="60898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3271035"/>
                  </a:ext>
                </a:extLst>
              </a:tr>
              <a:tr h="162324">
                <a:tc>
                  <a:txBody>
                    <a:bodyPr/>
                    <a:lstStyle/>
                    <a:p>
                      <a:pPr indent="139700"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細分類</a:t>
                      </a:r>
                    </a:p>
                  </a:txBody>
                  <a:tcPr marL="60898" marR="60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39700" algn="just"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運転管理及び維持管理</a:t>
                      </a:r>
                    </a:p>
                  </a:txBody>
                  <a:tcPr marL="60898" marR="60898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9512571"/>
                  </a:ext>
                </a:extLst>
              </a:tr>
              <a:tr h="162324">
                <a:tc>
                  <a:txBody>
                    <a:bodyPr/>
                    <a:lstStyle/>
                    <a:p>
                      <a:pPr indent="139700" algn="just">
                        <a:spcAft>
                          <a:spcPts val="0"/>
                        </a:spcAft>
                      </a:pPr>
                      <a:r>
                        <a:rPr lang="ja-JP" sz="1100" kern="10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評価項目</a:t>
                      </a:r>
                    </a:p>
                  </a:txBody>
                  <a:tcPr marL="60898" marR="6089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39700" algn="just">
                        <a:spcAft>
                          <a:spcPts val="0"/>
                        </a:spcAft>
                      </a:pP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0898" marR="60898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2269315"/>
                  </a:ext>
                </a:extLst>
              </a:tr>
            </a:tbl>
          </a:graphicData>
        </a:graphic>
      </p:graphicFrame>
      <p:sp>
        <p:nvSpPr>
          <p:cNvPr id="9" name="正方形/長方形 8"/>
          <p:cNvSpPr/>
          <p:nvPr userDrawn="1"/>
        </p:nvSpPr>
        <p:spPr>
          <a:xfrm>
            <a:off x="0" y="1181100"/>
            <a:ext cx="6840000" cy="86925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 userDrawn="1"/>
        </p:nvSpPr>
        <p:spPr>
          <a:xfrm>
            <a:off x="0" y="1163696"/>
            <a:ext cx="103105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＜提案内容＞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2264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257680915"/>
              </p:ext>
            </p:extLst>
          </p:nvPr>
        </p:nvGraphicFramePr>
        <p:xfrm>
          <a:off x="5102576" y="9525"/>
          <a:ext cx="1745899" cy="251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1416">
                  <a:extLst>
                    <a:ext uri="{9D8B030D-6E8A-4147-A177-3AD203B41FA5}">
                      <a16:colId xmlns:a16="http://schemas.microsoft.com/office/drawing/2014/main" val="3118653373"/>
                    </a:ext>
                  </a:extLst>
                </a:gridCol>
                <a:gridCol w="844483">
                  <a:extLst>
                    <a:ext uri="{9D8B030D-6E8A-4147-A177-3AD203B41FA5}">
                      <a16:colId xmlns:a16="http://schemas.microsoft.com/office/drawing/2014/main" val="324037963"/>
                    </a:ext>
                  </a:extLst>
                </a:gridCol>
              </a:tblGrid>
              <a:tr h="2513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環境局記載欄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marL="39000" marR="39000" marT="39000" marB="39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/>
                    </a:p>
                  </a:txBody>
                  <a:tcPr marL="39000" marR="39000" marT="39000" marB="390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243660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 userDrawn="1"/>
        </p:nvSpPr>
        <p:spPr>
          <a:xfrm>
            <a:off x="0" y="391886"/>
            <a:ext cx="6840000" cy="948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テキスト ボックス 8"/>
          <p:cNvSpPr txBox="1"/>
          <p:nvPr userDrawn="1"/>
        </p:nvSpPr>
        <p:spPr>
          <a:xfrm>
            <a:off x="-53340" y="391886"/>
            <a:ext cx="103105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＜提案内容＞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2420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228725" y="809625"/>
            <a:ext cx="9605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１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運転管理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-76200" y="114300"/>
            <a:ext cx="16658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提案様式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4-1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No.1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）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453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76200" y="114300"/>
            <a:ext cx="16658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提案様式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4-1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No.2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）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324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76200" y="114300"/>
            <a:ext cx="11015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提案様式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4-2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28725" y="809625"/>
            <a:ext cx="9605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２ 保全管理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392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76200" y="114300"/>
            <a:ext cx="11015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提案様式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4-3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28725" y="809625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３ 教育・研修等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282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76200" y="114300"/>
            <a:ext cx="11015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提案様式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4-4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28725" y="809625"/>
            <a:ext cx="11015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４ リスク管理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784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76200" y="114300"/>
            <a:ext cx="11015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提案様式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4-5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28725" y="809625"/>
            <a:ext cx="18069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５ </a:t>
            </a: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労働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環境に対する配慮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204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76200" y="114300"/>
            <a:ext cx="11015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提案様式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4-6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28725" y="809625"/>
            <a:ext cx="9605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６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業務引継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406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76200" y="114300"/>
            <a:ext cx="11015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提案様式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4-7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28725" y="809625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７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環境負荷低減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8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</TotalTime>
  <Words>65</Words>
  <Application>Microsoft Office PowerPoint</Application>
  <PresentationFormat>A4 210 x 297 mm</PresentationFormat>
  <Paragraphs>15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8</vt:i4>
      </vt:variant>
    </vt:vector>
  </HeadingPairs>
  <TitlesOfParts>
    <vt:vector size="16" baseType="lpstr">
      <vt:lpstr>ＭＳ 明朝</vt:lpstr>
      <vt:lpstr>游ゴシック</vt:lpstr>
      <vt:lpstr>Arial</vt:lpstr>
      <vt:lpstr>Calibri</vt:lpstr>
      <vt:lpstr>Century</vt:lpstr>
      <vt:lpstr>Times New Roman</vt:lpstr>
      <vt:lpstr>Office テーマ</vt:lpstr>
      <vt:lpstr>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　高二郎</dc:creator>
  <cp:lastModifiedBy>伊藤　高二郎</cp:lastModifiedBy>
  <cp:revision>9</cp:revision>
  <cp:lastPrinted>2021-09-29T02:54:58Z</cp:lastPrinted>
  <dcterms:created xsi:type="dcterms:W3CDTF">2021-09-28T07:50:07Z</dcterms:created>
  <dcterms:modified xsi:type="dcterms:W3CDTF">2021-09-29T04:17:30Z</dcterms:modified>
</cp:coreProperties>
</file>